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8" r:id="rId1"/>
  </p:sldMasterIdLst>
  <p:handoutMasterIdLst>
    <p:handoutMasterId r:id="rId15"/>
  </p:handoutMasterIdLst>
  <p:sldIdLst>
    <p:sldId id="257" r:id="rId2"/>
    <p:sldId id="260" r:id="rId3"/>
    <p:sldId id="272" r:id="rId4"/>
    <p:sldId id="271" r:id="rId5"/>
    <p:sldId id="268" r:id="rId6"/>
    <p:sldId id="264" r:id="rId7"/>
    <p:sldId id="273" r:id="rId8"/>
    <p:sldId id="274" r:id="rId9"/>
    <p:sldId id="275" r:id="rId10"/>
    <p:sldId id="276" r:id="rId11"/>
    <p:sldId id="277" r:id="rId12"/>
    <p:sldId id="280" r:id="rId13"/>
    <p:sldId id="27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7D2FF"/>
    <a:srgbClr val="D5EDFF"/>
    <a:srgbClr val="E7F2D2"/>
    <a:srgbClr val="B5D879"/>
    <a:srgbClr val="F1F2F3"/>
    <a:srgbClr val="95A5C5"/>
    <a:srgbClr val="8CCA13"/>
    <a:srgbClr val="C5FAA8"/>
    <a:srgbClr val="CFFCFD"/>
    <a:srgbClr val="AFF9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691" autoAdjust="0"/>
    <p:restoredTop sz="94660"/>
  </p:normalViewPr>
  <p:slideViewPr>
    <p:cSldViewPr snapToGrid="0">
      <p:cViewPr varScale="1">
        <p:scale>
          <a:sx n="73" d="100"/>
          <a:sy n="73" d="100"/>
        </p:scale>
        <p:origin x="34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292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EEFD4-6855-4251-9F21-C5F52D3090AD}" type="datetimeFigureOut">
              <a:rPr lang="ru-RU" smtClean="0"/>
              <a:t>30.01.2019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15CE21-67D1-4822-A11D-B1C8F495CE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50692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rgbClr val="D5E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0" y="0"/>
            <a:ext cx="12192000" cy="4971908"/>
          </a:xfrm>
          <a:prstGeom prst="rect">
            <a:avLst/>
          </a:prstGeom>
          <a:solidFill>
            <a:srgbClr val="97D2FF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http://www.eduportal44.ru/Manturovo/mant_MDOU3/SiteAssets/SitePages/%D0%A7%D1%82%D0%BE%20%D0%B7%D0%BD%D0%B0%D1%87%D0%B0%D1%82%20%D0%BD%D0%B0%D1%88%D0%B8%20%D0%B8%D0%BC%D0%B5%D0%BD%D0%B0/454395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21" y="222643"/>
            <a:ext cx="6191250" cy="4514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s://2nuzlzatrf-flywheel.netdna-ssl.com/uploads/Picture-for-20.11.17-blog-1-768x676.jpg"/>
          <p:cNvPicPr>
            <a:picLocks noChangeAspect="1" noChangeArrowheads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4880" y="795736"/>
            <a:ext cx="3712610" cy="3267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AA4E5F50-8C3C-4655-97FD-59D2AA8CA0C8}" type="datetimeFigureOut">
              <a:rPr lang="ru-RU" smtClean="0"/>
              <a:t>30.01.2019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7522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8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://www.eduportal44.ru/Manturovo/mant_MDOU3/SiteAssets/SitePages/%D0%A7%D1%82%D0%BE%20%D0%B7%D0%BD%D0%B0%D1%87%D0%B0%D1%82%20%D0%BD%D0%B0%D1%88%D0%B8%20%D0%B8%D0%BC%D0%B5%D0%BD%D0%B0/454395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869638" y="5484893"/>
            <a:ext cx="1196924" cy="872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ый треугольник 17"/>
          <p:cNvSpPr/>
          <p:nvPr userDrawn="1"/>
        </p:nvSpPr>
        <p:spPr>
          <a:xfrm rot="10800000" flipV="1">
            <a:off x="4234160" y="6312524"/>
            <a:ext cx="7957840" cy="545476"/>
          </a:xfrm>
          <a:prstGeom prst="rtTriangle">
            <a:avLst/>
          </a:prstGeom>
          <a:solidFill>
            <a:srgbClr val="97D2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0" y="0"/>
            <a:ext cx="467139" cy="6858000"/>
          </a:xfrm>
          <a:prstGeom prst="rect">
            <a:avLst/>
          </a:prstGeom>
          <a:solidFill>
            <a:srgbClr val="97D2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0" y="0"/>
            <a:ext cx="12192000" cy="119953"/>
          </a:xfrm>
          <a:prstGeom prst="rect">
            <a:avLst/>
          </a:prstGeom>
          <a:solidFill>
            <a:srgbClr val="97D2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/>
              <a:t>30.01.2019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2434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/>
              <a:t>30.01.2019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98320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/>
              <a:t>30.01.2019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16092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AGReverance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AGReverance" pitchFamily="2" charset="0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/>
              <a:t>30.01.2019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47286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Ð¤Ð¾ÑÐ¾Ð³ÑÐ°ÑÐ¸Ð¸ ÐÐ°ÑÐ°Ð½Ð´Ð°ÑÐ¸ Ð§Ð°ÑÑ ÐÑÐ´Ð¸Ð»ÑÐ½Ð¸Ðº ÐÐ½Ð¸Ð³Ð° Ð¦Ð²ÐµÑÐ½Ð¾Ð¹ ÑÐ¾Ð½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61" b="85262"/>
          <a:stretch/>
        </p:blipFill>
        <p:spPr bwMode="auto">
          <a:xfrm>
            <a:off x="0" y="6648628"/>
            <a:ext cx="12192000" cy="209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/>
              <a:t>30.01.2019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83383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/>
              <a:t>30.01.2019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22566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/>
              <a:t>30.01.2019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70992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>
            <a:off x="0" y="0"/>
            <a:ext cx="12192000" cy="4971908"/>
          </a:xfrm>
          <a:prstGeom prst="rect">
            <a:avLst/>
          </a:prstGeom>
          <a:solidFill>
            <a:srgbClr val="97D2FF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2" descr="http://www.eduportal44.ru/Manturovo/mant_MDOU3/SiteAssets/SitePages/%D0%A7%D1%82%D0%BE%20%D0%B7%D0%BD%D0%B0%D1%87%D0%B0%D1%82%20%D0%BD%D0%B0%D1%88%D0%B8%20%D0%B8%D0%BC%D0%B5%D0%BD%D0%B0/454395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21" y="222643"/>
            <a:ext cx="6191250" cy="4514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s://2nuzlzatrf-flywheel.netdna-ssl.com/uploads/Picture-for-20.11.17-blog-1-768x676.jpg"/>
          <p:cNvPicPr>
            <a:picLocks noChangeAspect="1" noChangeArrowheads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9492" y="240997"/>
            <a:ext cx="3712610" cy="3267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/>
              <a:t>30.01.2019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50681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/>
              <a:t>30.01.2019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8634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/>
              <a:t>30.01.2019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9269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s020.radikal.ru/i715/1312/a8/947008074afe.jpg"/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4F5E3"/>
              </a:clrFrom>
              <a:clrTo>
                <a:srgbClr val="F4F5E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087" b="7709"/>
          <a:stretch/>
        </p:blipFill>
        <p:spPr bwMode="auto">
          <a:xfrm>
            <a:off x="5933661" y="1203"/>
            <a:ext cx="6258340" cy="542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s020.radikal.ru/i715/1312/a8/947008074afe.jpg"/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4F5E3"/>
              </a:clrFrom>
              <a:clrTo>
                <a:srgbClr val="F4F5E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087" b="6913"/>
          <a:stretch/>
        </p:blipFill>
        <p:spPr bwMode="auto">
          <a:xfrm>
            <a:off x="0" y="-4019"/>
            <a:ext cx="6272564" cy="552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s://s020.radikal.ru/i715/1312/a8/947008074afe.jpg"/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4F5E3"/>
              </a:clrFrom>
              <a:clrTo>
                <a:srgbClr val="F4F5E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087" b="7709"/>
          <a:stretch/>
        </p:blipFill>
        <p:spPr bwMode="auto">
          <a:xfrm>
            <a:off x="5933661" y="6309358"/>
            <a:ext cx="6258340" cy="542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s://s020.radikal.ru/i715/1312/a8/947008074afe.jpg"/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4F5E3"/>
              </a:clrFrom>
              <a:clrTo>
                <a:srgbClr val="F4F5E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087" b="6913"/>
          <a:stretch/>
        </p:blipFill>
        <p:spPr bwMode="auto">
          <a:xfrm>
            <a:off x="-2" y="6309359"/>
            <a:ext cx="6272564" cy="552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/>
              <a:t>30.01.2019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74407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914400" y="1981200"/>
            <a:ext cx="10363200" cy="4114800"/>
          </a:xfrm>
        </p:spPr>
        <p:txBody>
          <a:bodyPr rtlCol="0">
            <a:normAutofit/>
          </a:bodyPr>
          <a:lstStyle/>
          <a:p>
            <a:pPr lvl="0"/>
            <a:r>
              <a:rPr lang="ru-RU" noProof="0" smtClean="0"/>
              <a:t>Вставка таблицы</a:t>
            </a:r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5401AA-6BFD-478C-9AC2-0B354EA0D7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0276065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https://png.pngtree.com/element_origin_min_pic/16/09/07/2057d006ec273fd.jpg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6247" y="5191456"/>
            <a:ext cx="963707" cy="1117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www.eduportal44.ru/Manturovo/mant_MDOU3/SiteAssets/SitePages/%D0%A7%D1%82%D0%BE%20%D0%B7%D0%BD%D0%B0%D1%87%D0%B0%D1%82%20%D0%BD%D0%B0%D1%88%D0%B8%20%D0%B8%D0%BC%D0%B5%D0%BD%D0%B0/4543951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833" y="5436524"/>
            <a:ext cx="1196924" cy="872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s020.radikal.ru/i715/1312/a8/947008074afe.jpg"/>
          <p:cNvPicPr>
            <a:picLocks noChangeAspect="1" noChangeArrowheads="1"/>
          </p:cNvPicPr>
          <p:nvPr userDrawn="1"/>
        </p:nvPicPr>
        <p:blipFill rotWithShape="1">
          <a:blip r:embed="rId4">
            <a:clrChange>
              <a:clrFrom>
                <a:srgbClr val="F4F5E3"/>
              </a:clrFrom>
              <a:clrTo>
                <a:srgbClr val="F4F5E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087" b="7709"/>
          <a:stretch/>
        </p:blipFill>
        <p:spPr bwMode="auto">
          <a:xfrm>
            <a:off x="5933661" y="1203"/>
            <a:ext cx="6258340" cy="542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s020.radikal.ru/i715/1312/a8/947008074afe.jpg"/>
          <p:cNvPicPr>
            <a:picLocks noChangeAspect="1" noChangeArrowheads="1"/>
          </p:cNvPicPr>
          <p:nvPr userDrawn="1"/>
        </p:nvPicPr>
        <p:blipFill rotWithShape="1">
          <a:blip r:embed="rId4">
            <a:clrChange>
              <a:clrFrom>
                <a:srgbClr val="F4F5E3"/>
              </a:clrFrom>
              <a:clrTo>
                <a:srgbClr val="F4F5E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087" b="6913"/>
          <a:stretch/>
        </p:blipFill>
        <p:spPr bwMode="auto">
          <a:xfrm>
            <a:off x="0" y="-4019"/>
            <a:ext cx="6272564" cy="552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s://s020.radikal.ru/i715/1312/a8/947008074afe.jpg"/>
          <p:cNvPicPr>
            <a:picLocks noChangeAspect="1" noChangeArrowheads="1"/>
          </p:cNvPicPr>
          <p:nvPr userDrawn="1"/>
        </p:nvPicPr>
        <p:blipFill rotWithShape="1">
          <a:blip r:embed="rId4">
            <a:clrChange>
              <a:clrFrom>
                <a:srgbClr val="F4F5E3"/>
              </a:clrFrom>
              <a:clrTo>
                <a:srgbClr val="F4F5E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087" b="7709"/>
          <a:stretch/>
        </p:blipFill>
        <p:spPr bwMode="auto">
          <a:xfrm>
            <a:off x="5933661" y="6309358"/>
            <a:ext cx="6258340" cy="542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s://s020.radikal.ru/i715/1312/a8/947008074afe.jpg"/>
          <p:cNvPicPr>
            <a:picLocks noChangeAspect="1" noChangeArrowheads="1"/>
          </p:cNvPicPr>
          <p:nvPr userDrawn="1"/>
        </p:nvPicPr>
        <p:blipFill rotWithShape="1">
          <a:blip r:embed="rId4">
            <a:clrChange>
              <a:clrFrom>
                <a:srgbClr val="F4F5E3"/>
              </a:clrFrom>
              <a:clrTo>
                <a:srgbClr val="F4F5E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087" b="6913"/>
          <a:stretch/>
        </p:blipFill>
        <p:spPr bwMode="auto">
          <a:xfrm>
            <a:off x="-2" y="6309359"/>
            <a:ext cx="6272564" cy="552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/>
              <a:t>30.01.2019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3905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/>
              <a:t>30.01.2019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0468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http://www.eduportal44.ru/Manturovo/mant_MDOU3/SiteAssets/SitePages/%D0%A7%D1%82%D0%BE%20%D0%B7%D0%BD%D0%B0%D1%87%D0%B0%D1%82%20%D0%BD%D0%B0%D1%88%D0%B8%20%D0%B8%D0%BC%D0%B5%D0%BD%D0%B0/454395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833" y="5436524"/>
            <a:ext cx="1196924" cy="872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 userDrawn="1"/>
        </p:nvSpPr>
        <p:spPr>
          <a:xfrm rot="5400000">
            <a:off x="-3356360" y="3356360"/>
            <a:ext cx="6858000" cy="145279"/>
          </a:xfrm>
          <a:prstGeom prst="rect">
            <a:avLst/>
          </a:prstGeom>
          <a:solidFill>
            <a:srgbClr val="97D2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/>
              <a:t>30.01.2019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57590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 userDrawn="1"/>
        </p:nvSpPr>
        <p:spPr>
          <a:xfrm>
            <a:off x="0" y="0"/>
            <a:ext cx="12192000" cy="187879"/>
          </a:xfrm>
          <a:prstGeom prst="rect">
            <a:avLst/>
          </a:prstGeom>
          <a:solidFill>
            <a:srgbClr val="97D2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ый треугольник 18"/>
          <p:cNvSpPr/>
          <p:nvPr userDrawn="1"/>
        </p:nvSpPr>
        <p:spPr>
          <a:xfrm flipH="1">
            <a:off x="7205169" y="6203415"/>
            <a:ext cx="4986829" cy="654585"/>
          </a:xfrm>
          <a:prstGeom prst="rtTriangle">
            <a:avLst/>
          </a:prstGeom>
          <a:solidFill>
            <a:srgbClr val="97D2FF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ый треугольник 17"/>
          <p:cNvSpPr/>
          <p:nvPr userDrawn="1"/>
        </p:nvSpPr>
        <p:spPr>
          <a:xfrm>
            <a:off x="0" y="6211957"/>
            <a:ext cx="7205170" cy="654585"/>
          </a:xfrm>
          <a:prstGeom prst="rtTriangle">
            <a:avLst/>
          </a:prstGeom>
          <a:solidFill>
            <a:srgbClr val="97D2FF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/>
              <a:t>30.01.2019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4180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7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https://png.pngtree.com/element_origin_min_pic/16/09/07/2057d006ec273fd.jpg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8211" y="5016495"/>
            <a:ext cx="1030570" cy="1195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www.eduportal44.ru/Manturovo/mant_MDOU3/SiteAssets/SitePages/%D0%A7%D1%82%D0%BE%20%D0%B7%D0%BD%D0%B0%D1%87%D0%B0%D1%82%20%D0%BD%D0%B0%D1%88%D0%B8%20%D0%B8%D0%BC%D0%B5%D0%BD%D0%B0/4543951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833" y="5436524"/>
            <a:ext cx="1196924" cy="872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/>
          <p:cNvSpPr/>
          <p:nvPr userDrawn="1"/>
        </p:nvSpPr>
        <p:spPr>
          <a:xfrm>
            <a:off x="0" y="0"/>
            <a:ext cx="12192000" cy="187879"/>
          </a:xfrm>
          <a:prstGeom prst="rect">
            <a:avLst/>
          </a:prstGeom>
          <a:solidFill>
            <a:srgbClr val="97D2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ый треугольник 18"/>
          <p:cNvSpPr/>
          <p:nvPr userDrawn="1"/>
        </p:nvSpPr>
        <p:spPr>
          <a:xfrm flipH="1">
            <a:off x="7205169" y="6203415"/>
            <a:ext cx="4986829" cy="654585"/>
          </a:xfrm>
          <a:prstGeom prst="rtTriangle">
            <a:avLst/>
          </a:prstGeom>
          <a:solidFill>
            <a:srgbClr val="97D2FF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ый треугольник 17"/>
          <p:cNvSpPr/>
          <p:nvPr userDrawn="1"/>
        </p:nvSpPr>
        <p:spPr>
          <a:xfrm>
            <a:off x="0" y="6211957"/>
            <a:ext cx="7205170" cy="654585"/>
          </a:xfrm>
          <a:prstGeom prst="rtTriangle">
            <a:avLst/>
          </a:prstGeom>
          <a:solidFill>
            <a:srgbClr val="97D2FF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/>
              <a:t>30.01.2019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3098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Равнобедренный треугольник 19"/>
          <p:cNvSpPr/>
          <p:nvPr userDrawn="1"/>
        </p:nvSpPr>
        <p:spPr>
          <a:xfrm rot="5400000" flipV="1">
            <a:off x="8574067" y="3236934"/>
            <a:ext cx="6857999" cy="384132"/>
          </a:xfrm>
          <a:prstGeom prst="triangle">
            <a:avLst/>
          </a:prstGeom>
          <a:solidFill>
            <a:srgbClr val="97D2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 userDrawn="1"/>
        </p:nvSpPr>
        <p:spPr>
          <a:xfrm>
            <a:off x="0" y="0"/>
            <a:ext cx="397565" cy="6858000"/>
          </a:xfrm>
          <a:prstGeom prst="rect">
            <a:avLst/>
          </a:prstGeom>
          <a:solidFill>
            <a:srgbClr val="97D2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 userDrawn="1"/>
        </p:nvSpPr>
        <p:spPr>
          <a:xfrm>
            <a:off x="0" y="0"/>
            <a:ext cx="12192000" cy="119953"/>
          </a:xfrm>
          <a:prstGeom prst="rect">
            <a:avLst/>
          </a:prstGeom>
          <a:solidFill>
            <a:srgbClr val="97D2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/>
              <a:t>30.01.2019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0271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ый треугольник 17"/>
          <p:cNvSpPr/>
          <p:nvPr userDrawn="1"/>
        </p:nvSpPr>
        <p:spPr>
          <a:xfrm rot="10800000" flipV="1">
            <a:off x="4234160" y="6312524"/>
            <a:ext cx="7957840" cy="545476"/>
          </a:xfrm>
          <a:prstGeom prst="rtTriangle">
            <a:avLst/>
          </a:prstGeom>
          <a:solidFill>
            <a:srgbClr val="97D2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0" y="0"/>
            <a:ext cx="467139" cy="6858000"/>
          </a:xfrm>
          <a:prstGeom prst="rect">
            <a:avLst/>
          </a:prstGeom>
          <a:solidFill>
            <a:srgbClr val="97D2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0" y="0"/>
            <a:ext cx="12192000" cy="119953"/>
          </a:xfrm>
          <a:prstGeom prst="rect">
            <a:avLst/>
          </a:prstGeom>
          <a:solidFill>
            <a:srgbClr val="97D2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/>
              <a:t>30.01.2019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5443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E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https://s020.radikal.ru/i715/1312/a8/947008074afe.jpg"/>
          <p:cNvPicPr>
            <a:picLocks noChangeAspect="1" noChangeArrowheads="1"/>
          </p:cNvPicPr>
          <p:nvPr userDrawn="1"/>
        </p:nvPicPr>
        <p:blipFill rotWithShape="1">
          <a:blip r:embed="rId22">
            <a:clrChange>
              <a:clrFrom>
                <a:srgbClr val="F4F5E3"/>
              </a:clrFrom>
              <a:clrTo>
                <a:srgbClr val="F4F5E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087" b="7709"/>
          <a:stretch/>
        </p:blipFill>
        <p:spPr bwMode="auto">
          <a:xfrm>
            <a:off x="5933661" y="1203"/>
            <a:ext cx="6258340" cy="542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s://s020.radikal.ru/i715/1312/a8/947008074afe.jpg"/>
          <p:cNvPicPr>
            <a:picLocks noChangeAspect="1" noChangeArrowheads="1"/>
          </p:cNvPicPr>
          <p:nvPr userDrawn="1"/>
        </p:nvPicPr>
        <p:blipFill rotWithShape="1">
          <a:blip r:embed="rId22">
            <a:clrChange>
              <a:clrFrom>
                <a:srgbClr val="F4F5E3"/>
              </a:clrFrom>
              <a:clrTo>
                <a:srgbClr val="F4F5E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087" b="6913"/>
          <a:stretch/>
        </p:blipFill>
        <p:spPr bwMode="auto">
          <a:xfrm>
            <a:off x="0" y="-4019"/>
            <a:ext cx="6272564" cy="552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s://s020.radikal.ru/i715/1312/a8/947008074afe.jpg"/>
          <p:cNvPicPr>
            <a:picLocks noChangeAspect="1" noChangeArrowheads="1"/>
          </p:cNvPicPr>
          <p:nvPr userDrawn="1"/>
        </p:nvPicPr>
        <p:blipFill rotWithShape="1">
          <a:blip r:embed="rId22">
            <a:clrChange>
              <a:clrFrom>
                <a:srgbClr val="F4F5E3"/>
              </a:clrFrom>
              <a:clrTo>
                <a:srgbClr val="F4F5E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087" b="7709"/>
          <a:stretch/>
        </p:blipFill>
        <p:spPr bwMode="auto">
          <a:xfrm>
            <a:off x="5933661" y="6309358"/>
            <a:ext cx="6258340" cy="542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s://s020.radikal.ru/i715/1312/a8/947008074afe.jpg"/>
          <p:cNvPicPr>
            <a:picLocks noChangeAspect="1" noChangeArrowheads="1"/>
          </p:cNvPicPr>
          <p:nvPr userDrawn="1"/>
        </p:nvPicPr>
        <p:blipFill rotWithShape="1">
          <a:blip r:embed="rId22">
            <a:clrChange>
              <a:clrFrom>
                <a:srgbClr val="F4F5E3"/>
              </a:clrFrom>
              <a:clrTo>
                <a:srgbClr val="F4F5E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087" b="6913"/>
          <a:stretch/>
        </p:blipFill>
        <p:spPr bwMode="auto">
          <a:xfrm>
            <a:off x="-2" y="6309359"/>
            <a:ext cx="6272564" cy="552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s://2nuzlzatrf-flywheel.netdna-ssl.com/uploads/Picture-for-20.11.17-blog-1-768x676.jpg"/>
          <p:cNvPicPr>
            <a:picLocks noChangeAspect="1" noChangeArrowheads="1"/>
          </p:cNvPicPr>
          <p:nvPr userDrawn="1"/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4200" y="5228058"/>
            <a:ext cx="1228458" cy="1081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 userDrawn="1"/>
        </p:nvSpPr>
        <p:spPr>
          <a:xfrm>
            <a:off x="11362927" y="6673334"/>
            <a:ext cx="829073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600" b="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GReverance" pitchFamily="2" charset="0"/>
              </a:rPr>
              <a:t>© </a:t>
            </a:r>
            <a:r>
              <a:rPr lang="ru-RU" sz="600" b="0" dirty="0">
                <a:solidFill>
                  <a:schemeClr val="accent6">
                    <a:lumMod val="60000"/>
                    <a:lumOff val="40000"/>
                  </a:schemeClr>
                </a:solidFill>
                <a:latin typeface="AGReverance" pitchFamily="2" charset="0"/>
              </a:rPr>
              <a:t>Полшкова В.В., 2018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AA4E5F50-8C3C-4655-97FD-59D2AA8CA0C8}" type="datetimeFigureOut">
              <a:rPr lang="ru-RU" smtClean="0"/>
              <a:t>30.01.2019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6E4B3823-B83B-41FC-8BD9-4DC33C6BF5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7019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705" r:id="rId3"/>
    <p:sldLayoutId id="2147483700" r:id="rId4"/>
    <p:sldLayoutId id="2147483702" r:id="rId5"/>
    <p:sldLayoutId id="2147483701" r:id="rId6"/>
    <p:sldLayoutId id="2147483706" r:id="rId7"/>
    <p:sldLayoutId id="2147483703" r:id="rId8"/>
    <p:sldLayoutId id="2147483704" r:id="rId9"/>
    <p:sldLayoutId id="2147483707" r:id="rId10"/>
    <p:sldLayoutId id="2147483691" r:id="rId11"/>
    <p:sldLayoutId id="2147483692" r:id="rId12"/>
    <p:sldLayoutId id="2147483693" r:id="rId13"/>
    <p:sldLayoutId id="2147483694" r:id="rId14"/>
    <p:sldLayoutId id="2147483695" r:id="rId15"/>
    <p:sldLayoutId id="2147483696" r:id="rId16"/>
    <p:sldLayoutId id="2147483697" r:id="rId17"/>
    <p:sldLayoutId id="2147483698" r:id="rId18"/>
    <p:sldLayoutId id="2147483699" r:id="rId19"/>
    <p:sldLayoutId id="2147483708" r:id="rId20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AGReverance" pitchFamily="2" charset="0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AGReverance" pitchFamily="2" charset="0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AGReverance" pitchFamily="2" charset="0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AGReverance" pitchFamily="2" charset="0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AGReverance" pitchFamily="2" charset="0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AGReverance" pitchFamily="2" charset="0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Проектная деятельность</a:t>
            </a:r>
            <a:br>
              <a:rPr lang="ru-RU" sz="4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детском саду</a:t>
            </a:r>
            <a:endParaRPr lang="ru-RU" sz="40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Составитель:</a:t>
            </a:r>
          </a:p>
          <a:p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высшей квалификационной категории</a:t>
            </a:r>
          </a:p>
          <a:p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Ольга Юрьевна Иванова</a:t>
            </a:r>
            <a:endParaRPr lang="ru-RU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4738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5560" y="578224"/>
            <a:ext cx="8229600" cy="90656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i="1" dirty="0" smtClean="0">
                <a:latin typeface="Georgia" pitchFamily="18" charset="0"/>
              </a:rPr>
              <a:t/>
            </a:r>
            <a:br>
              <a:rPr lang="ru-RU" sz="3200" b="1" i="1" dirty="0" smtClean="0">
                <a:latin typeface="Georgia" pitchFamily="18" charset="0"/>
              </a:rPr>
            </a:b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Второй </a:t>
            </a:r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этап– 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</a:t>
            </a:r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</a:t>
            </a:r>
            <a:b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8259" y="1484785"/>
            <a:ext cx="11510682" cy="4839816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32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занятия, игры, наблюдения, поездки(мероприятия основной части проекта), </a:t>
            </a:r>
          </a:p>
          <a:p>
            <a:pPr algn="just">
              <a:buNone/>
            </a:pPr>
            <a:r>
              <a:rPr lang="ru-RU" sz="32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домашние задания родителям и детям; </a:t>
            </a:r>
          </a:p>
          <a:p>
            <a:pPr algn="just">
              <a:buNone/>
            </a:pPr>
            <a:r>
              <a:rPr lang="ru-RU" sz="32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самостоятельные  творческие  работы  детей  и  родителей(поиск материалов, информации, изготовление поделок, рисунков, альбомов и т. д.)</a:t>
            </a:r>
          </a:p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662357811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704850"/>
            <a:ext cx="8229600" cy="90879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000" b="1" i="1" dirty="0">
                <a:latin typeface="Georgia" pitchFamily="18" charset="0"/>
              </a:rPr>
              <a:t/>
            </a:r>
            <a:br>
              <a:rPr lang="ru-RU" sz="3000" b="1" i="1" dirty="0">
                <a:latin typeface="Georgia" pitchFamily="18" charset="0"/>
              </a:rPr>
            </a:br>
            <a:r>
              <a:rPr lang="ru-RU" sz="3000" b="1" i="1" dirty="0">
                <a:latin typeface="Georgia" pitchFamily="18" charset="0"/>
              </a:rPr>
              <a:t/>
            </a:r>
            <a:br>
              <a:rPr lang="ru-RU" sz="3000" b="1" i="1" dirty="0">
                <a:latin typeface="Georgia" pitchFamily="18" charset="0"/>
              </a:rPr>
            </a:b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Третий этап– презентация проекта. </a:t>
            </a:r>
            <a:b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000" b="1" i="1" dirty="0">
                <a:latin typeface="Georgia" pitchFamily="18" charset="0"/>
              </a:rPr>
              <a:t>    </a:t>
            </a:r>
            <a:r>
              <a:rPr lang="ru-RU" sz="3200" dirty="0">
                <a:latin typeface="Georgia" pitchFamily="18" charset="0"/>
              </a:rPr>
              <a:t/>
            </a:r>
            <a:br>
              <a:rPr lang="ru-RU" sz="3200" dirty="0">
                <a:latin typeface="Georgia" pitchFamily="18" charset="0"/>
              </a:rPr>
            </a:br>
            <a:endParaRPr lang="ru-RU" sz="3200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9624" y="1772816"/>
            <a:ext cx="11537576" cy="455178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b="1" i="1" dirty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- </a:t>
            </a:r>
            <a:r>
              <a:rPr lang="ru-RU" sz="3200" b="1" i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 презентации  проекта (праздник,  занятие,  досуг), составление книги, альбома совместно с детьми; </a:t>
            </a:r>
          </a:p>
          <a:p>
            <a:pPr>
              <a:buNone/>
            </a:pPr>
            <a:r>
              <a:rPr lang="ru-RU" sz="3200" b="1" i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подведение  итогов (выступление  на  педсовете,  родительском  собрании;  обобщение опыта работы). </a:t>
            </a:r>
          </a:p>
          <a:p>
            <a:pPr algn="ctr">
              <a:buNone/>
            </a:pPr>
            <a:endParaRPr lang="ru-RU" sz="3200" b="1" i="1" dirty="0" smtClean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ru-RU" sz="32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Четвёртый этап– рефлексия.</a:t>
            </a:r>
          </a:p>
          <a:p>
            <a:pPr>
              <a:buNone/>
            </a:pP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240162499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Oval 9"/>
          <p:cNvSpPr>
            <a:spLocks noChangeArrowheads="1"/>
          </p:cNvSpPr>
          <p:nvPr/>
        </p:nvSpPr>
        <p:spPr bwMode="auto">
          <a:xfrm>
            <a:off x="4439816" y="2348880"/>
            <a:ext cx="3672408" cy="2376264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ru-RU" dirty="0"/>
          </a:p>
          <a:p>
            <a:pPr algn="ctr"/>
            <a:r>
              <a:rPr lang="ru-RU" sz="24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Проектная деятельность </a:t>
            </a:r>
            <a:endParaRPr lang="ru-RU" sz="2400" b="1" i="1" dirty="0">
              <a:solidFill>
                <a:srgbClr val="FF000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  <p:sp>
        <p:nvSpPr>
          <p:cNvPr id="12291" name="Oval 8"/>
          <p:cNvSpPr>
            <a:spLocks noChangeArrowheads="1"/>
          </p:cNvSpPr>
          <p:nvPr/>
        </p:nvSpPr>
        <p:spPr bwMode="auto">
          <a:xfrm>
            <a:off x="7464153" y="1052736"/>
            <a:ext cx="2808311" cy="2448272"/>
          </a:xfrm>
          <a:prstGeom prst="ellipse">
            <a:avLst/>
          </a:prstGeom>
          <a:solidFill>
            <a:srgbClr val="00B0F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ru-RU" sz="1400" dirty="0"/>
          </a:p>
          <a:p>
            <a:pPr eaLnBrk="0" hangingPunct="0"/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реализует 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интересы  и  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потребности ребёнка</a:t>
            </a:r>
            <a:endParaRPr lang="ru-RU" b="1" i="1" dirty="0">
              <a:solidFill>
                <a:schemeClr val="accent6">
                  <a:lumMod val="50000"/>
                </a:schemeClr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  <p:sp>
        <p:nvSpPr>
          <p:cNvPr id="12292" name="Oval 7"/>
          <p:cNvSpPr>
            <a:spLocks noChangeArrowheads="1"/>
          </p:cNvSpPr>
          <p:nvPr/>
        </p:nvSpPr>
        <p:spPr bwMode="auto">
          <a:xfrm>
            <a:off x="2927648" y="4077072"/>
            <a:ext cx="2880320" cy="2520280"/>
          </a:xfrm>
          <a:prstGeom prst="ellipse">
            <a:avLst/>
          </a:prstGeom>
          <a:solidFill>
            <a:srgbClr val="00FFFF"/>
          </a:solidFill>
          <a:ln w="9525">
            <a:solidFill>
              <a:srgbClr val="7030A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ru-RU" b="1" i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eaLnBrk="0" hangingPunct="0"/>
            <a:r>
              <a:rPr lang="ru-RU" b="1" i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раскрывает </a:t>
            </a:r>
            <a:r>
              <a:rPr lang="ru-RU" b="1" i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его  индивидуальность</a:t>
            </a:r>
            <a:endParaRPr lang="ru-RU" b="1" i="1" dirty="0">
              <a:solidFill>
                <a:schemeClr val="accent1">
                  <a:lumMod val="50000"/>
                </a:schemeClr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  <p:sp>
        <p:nvSpPr>
          <p:cNvPr id="12293" name="Oval 6"/>
          <p:cNvSpPr>
            <a:spLocks noChangeArrowheads="1"/>
          </p:cNvSpPr>
          <p:nvPr/>
        </p:nvSpPr>
        <p:spPr bwMode="auto">
          <a:xfrm>
            <a:off x="7106148" y="3734756"/>
            <a:ext cx="2864172" cy="2502556"/>
          </a:xfrm>
          <a:prstGeom prst="ellipse">
            <a:avLst/>
          </a:prstGeom>
          <a:solidFill>
            <a:srgbClr val="FF00FF"/>
          </a:solidFill>
          <a:ln w="9525">
            <a:solidFill>
              <a:srgbClr val="A55DF5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ru-RU" sz="1400" dirty="0"/>
          </a:p>
          <a:p>
            <a:pPr eaLnBrk="0" hangingPunct="0"/>
            <a:r>
              <a:rPr lang="ru-RU" b="1" i="1" dirty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способствует </a:t>
            </a:r>
            <a:r>
              <a:rPr lang="ru-RU" b="1" i="1" dirty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личностному  развитию  ребёнка</a:t>
            </a:r>
            <a:endParaRPr lang="ru-RU" b="1" i="1" dirty="0">
              <a:solidFill>
                <a:srgbClr val="660066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  <p:sp>
        <p:nvSpPr>
          <p:cNvPr id="12294" name="Oval 5"/>
          <p:cNvSpPr>
            <a:spLocks noChangeArrowheads="1"/>
          </p:cNvSpPr>
          <p:nvPr/>
        </p:nvSpPr>
        <p:spPr bwMode="auto">
          <a:xfrm>
            <a:off x="2207569" y="1484784"/>
            <a:ext cx="2728019" cy="2502024"/>
          </a:xfrm>
          <a:prstGeom prst="ellipse">
            <a:avLst/>
          </a:prstGeom>
          <a:solidFill>
            <a:srgbClr val="A55DF5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ru-RU" sz="1600" b="1" i="1" dirty="0">
              <a:solidFill>
                <a:schemeClr val="tx2">
                  <a:lumMod val="50000"/>
                </a:schemeClr>
              </a:solidFill>
            </a:endParaRPr>
          </a:p>
          <a:p>
            <a:pPr eaLnBrk="0" hangingPunct="0"/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формирует субъектную  позицию  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у  ребёнка</a:t>
            </a:r>
            <a:endParaRPr lang="ru-RU" b="1" i="1" dirty="0">
              <a:solidFill>
                <a:schemeClr val="tx2">
                  <a:lumMod val="50000"/>
                </a:schemeClr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  <p:sp>
        <p:nvSpPr>
          <p:cNvPr id="12296" name="Arc 3"/>
          <p:cNvSpPr>
            <a:spLocks/>
          </p:cNvSpPr>
          <p:nvPr/>
        </p:nvSpPr>
        <p:spPr bwMode="auto">
          <a:xfrm rot="512603">
            <a:off x="6135503" y="4710714"/>
            <a:ext cx="576262" cy="215198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76200">
            <a:solidFill>
              <a:srgbClr val="00B05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297" name="Oval 2"/>
          <p:cNvSpPr>
            <a:spLocks noChangeArrowheads="1"/>
          </p:cNvSpPr>
          <p:nvPr/>
        </p:nvSpPr>
        <p:spPr bwMode="auto">
          <a:xfrm rot="19446454">
            <a:off x="6393788" y="6240503"/>
            <a:ext cx="1381125" cy="234950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2298" name="Oval 1"/>
          <p:cNvSpPr>
            <a:spLocks noChangeArrowheads="1"/>
          </p:cNvSpPr>
          <p:nvPr/>
        </p:nvSpPr>
        <p:spPr bwMode="auto">
          <a:xfrm rot="885654">
            <a:off x="5466945" y="5943980"/>
            <a:ext cx="1127125" cy="295275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2299" name="Rectangle 10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2300" name="Rectangle 17"/>
          <p:cNvSpPr>
            <a:spLocks noChangeArrowheads="1"/>
          </p:cNvSpPr>
          <p:nvPr/>
        </p:nvSpPr>
        <p:spPr bwMode="auto">
          <a:xfrm>
            <a:off x="1524001" y="5011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4799856" y="0"/>
            <a:ext cx="2724894" cy="2492896"/>
          </a:xfrm>
          <a:prstGeom prst="ellipse">
            <a:avLst/>
          </a:prstGeom>
          <a:solidFill>
            <a:srgbClr val="FF0000"/>
          </a:solidFill>
          <a:ln>
            <a:solidFill>
              <a:srgbClr val="7F18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i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выявляет </a:t>
            </a:r>
            <a:r>
              <a:rPr lang="ru-RU" b="1" i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b="1" i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зона </a:t>
            </a:r>
            <a:r>
              <a:rPr lang="ru-RU" b="1" i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ближайшего развития» </a:t>
            </a:r>
          </a:p>
        </p:txBody>
      </p:sp>
    </p:spTree>
    <p:extLst>
      <p:ext uri="{BB962C8B-B14F-4D97-AF65-F5344CB8AC3E}">
        <p14:creationId xmlns:p14="http://schemas.microsoft.com/office/powerpoint/2010/main" val="3799690264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Проектная деятельность</a:t>
            </a:r>
            <a:br>
              <a:rPr lang="ru-RU" sz="4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детском саду</a:t>
            </a:r>
            <a:endParaRPr lang="ru-RU" sz="40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Составитель:</a:t>
            </a:r>
          </a:p>
          <a:p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высшей квалификационной категории</a:t>
            </a:r>
          </a:p>
          <a:p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Ольга Юрьевна Иванова</a:t>
            </a:r>
            <a:endParaRPr lang="ru-RU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6434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1. Экспериментальная и инновационная деятельность в сфере образования осуществляется в целях обеспечения модернизации и развития системы образования с учетом основных направлений социально-экономического развития Российской Федерации, реализации приоритетных направлений государственной политики Российской Федерации в сфере образования.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24128" y="712694"/>
            <a:ext cx="9720072" cy="137213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 об образовании в РФ. </a:t>
            </a:r>
            <a:br>
              <a:rPr lang="ru-RU" sz="27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</a:t>
            </a:r>
            <a:r>
              <a:rPr lang="ru-RU" sz="27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20. Экспериментальная и инновационная деятельность в сфере образования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553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1.4. Основные принципы дошкольного образования:</a:t>
            </a: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3) содействие и сотрудничество детей и взрослых, признание ребенка субъектом образования;</a:t>
            </a: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4)поддержка инициативы детей в различных видах деятельности;</a:t>
            </a: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5)сотрудничество с семьёй;</a:t>
            </a: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6)формирование у детей познавательных интересов.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ФГОС ДО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5949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от латинского «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projectus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то есть «брошенный вперед».</a:t>
            </a:r>
          </a:p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Проект – это полный, завершённый цикл продуктивной инновационной деятельности – как одного человека, так и группы людей. 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</a:t>
            </a:r>
            <a:endParaRPr lang="ru-RU" sz="4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5587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    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обучения,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направленная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только на приобретение базовых знаний, умений и навыков, но и на развитие творческих способностей и формирование интеллектуальных возможностей в процессе разрешения проблемных ситуаций (Н.В.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Матяш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В.Д. Симоненко, Н.Г. Сергеева и др.).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 проектов </a:t>
            </a:r>
          </a:p>
        </p:txBody>
      </p:sp>
    </p:spTree>
    <p:extLst>
      <p:ext uri="{BB962C8B-B14F-4D97-AF65-F5344CB8AC3E}">
        <p14:creationId xmlns:p14="http://schemas.microsoft.com/office/powerpoint/2010/main" val="3612594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Проектная деятельность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Сложноорганизованный процесс, предполагающий не частные изменения в методике проведения отдельных занятий, а системные преобразования всего учебного и воспитательного процесса.</a:t>
            </a:r>
          </a:p>
          <a:p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Проектная деятельность предполагает различные формы активности детей, логично взаимосвязанные разными этапами реализации замысла, поэтому она выходит за рамки традиционной сетки занятий в Детском саду.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502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ChangeArrowheads="1"/>
          </p:cNvSpPr>
          <p:nvPr/>
        </p:nvSpPr>
        <p:spPr bwMode="auto">
          <a:xfrm>
            <a:off x="1524000" y="1550989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Constantia" pitchFamily="18" charset="0"/>
                <a:cs typeface="Times New Roman" pitchFamily="18" charset="0"/>
              </a:rPr>
              <a:t> </a:t>
            </a:r>
          </a:p>
          <a:p>
            <a:pPr eaLnBrk="0" hangingPunct="0"/>
            <a:endParaRPr lang="en-US" sz="2400">
              <a:latin typeface="Constantia" pitchFamily="18" charset="0"/>
            </a:endParaRPr>
          </a:p>
        </p:txBody>
      </p:sp>
      <p:sp>
        <p:nvSpPr>
          <p:cNvPr id="5123" name="Rectangle 5"/>
          <p:cNvSpPr>
            <a:spLocks noChangeArrowheads="1"/>
          </p:cNvSpPr>
          <p:nvPr/>
        </p:nvSpPr>
        <p:spPr bwMode="auto">
          <a:xfrm>
            <a:off x="2282825" y="2667001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Constantia" pitchFamily="18" charset="0"/>
                <a:cs typeface="Times New Roman" pitchFamily="18" charset="0"/>
              </a:rPr>
              <a:t> </a:t>
            </a:r>
          </a:p>
          <a:p>
            <a:pPr eaLnBrk="0" hangingPunct="0"/>
            <a:endParaRPr lang="en-US" sz="2400">
              <a:latin typeface="Constantia" pitchFamily="18" charset="0"/>
            </a:endParaRPr>
          </a:p>
        </p:txBody>
      </p:sp>
      <p:sp>
        <p:nvSpPr>
          <p:cNvPr id="5124" name="Rectangle 6"/>
          <p:cNvSpPr>
            <a:spLocks noChangeArrowheads="1"/>
          </p:cNvSpPr>
          <p:nvPr/>
        </p:nvSpPr>
        <p:spPr bwMode="auto">
          <a:xfrm>
            <a:off x="1524000" y="4667251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Constantia" pitchFamily="18" charset="0"/>
                <a:cs typeface="Times New Roman" pitchFamily="18" charset="0"/>
              </a:rPr>
              <a:t>           </a:t>
            </a:r>
          </a:p>
          <a:p>
            <a:pPr eaLnBrk="0" hangingPunct="0"/>
            <a:endParaRPr lang="en-US" sz="2400">
              <a:latin typeface="Constantia" pitchFamily="18" charset="0"/>
            </a:endParaRPr>
          </a:p>
        </p:txBody>
      </p:sp>
      <p:sp>
        <p:nvSpPr>
          <p:cNvPr id="15" name="Солнце 14"/>
          <p:cNvSpPr/>
          <p:nvPr/>
        </p:nvSpPr>
        <p:spPr>
          <a:xfrm>
            <a:off x="3791745" y="1484314"/>
            <a:ext cx="4032447" cy="3168823"/>
          </a:xfrm>
          <a:prstGeom prst="sun">
            <a:avLst/>
          </a:prstGeom>
          <a:solidFill>
            <a:srgbClr val="FFFF00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i="1" dirty="0">
                <a:solidFill>
                  <a:srgbClr val="FF0000"/>
                </a:solidFill>
                <a:latin typeface="Georgia" pitchFamily="18" charset="0"/>
              </a:rPr>
              <a:t>Виды проектов </a:t>
            </a:r>
          </a:p>
        </p:txBody>
      </p:sp>
      <p:sp>
        <p:nvSpPr>
          <p:cNvPr id="19" name="Облако 18"/>
          <p:cNvSpPr/>
          <p:nvPr/>
        </p:nvSpPr>
        <p:spPr>
          <a:xfrm>
            <a:off x="1865991" y="188640"/>
            <a:ext cx="3293905" cy="1800200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B0F0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b="1" i="1" dirty="0">
              <a:solidFill>
                <a:srgbClr val="800000"/>
              </a:solidFill>
              <a:latin typeface="Georgia" pitchFamily="18" charset="0"/>
            </a:endParaRPr>
          </a:p>
          <a:p>
            <a:pPr algn="ctr">
              <a:defRPr/>
            </a:pPr>
            <a:r>
              <a:rPr lang="ru-RU" sz="1600" b="1" i="1" dirty="0">
                <a:solidFill>
                  <a:srgbClr val="800000"/>
                </a:solidFill>
                <a:latin typeface="Georgia" pitchFamily="18" charset="0"/>
              </a:rPr>
              <a:t>Творческие</a:t>
            </a:r>
          </a:p>
          <a:p>
            <a:pPr algn="ctr">
              <a:defRPr/>
            </a:pPr>
            <a:r>
              <a:rPr lang="ru-RU" sz="1600" b="1" i="1" dirty="0">
                <a:solidFill>
                  <a:srgbClr val="800000"/>
                </a:solidFill>
                <a:latin typeface="Georgia" pitchFamily="18" charset="0"/>
              </a:rPr>
              <a:t>(со 2-й </a:t>
            </a:r>
            <a:r>
              <a:rPr lang="ru-RU" sz="1600" b="1" i="1" dirty="0" err="1">
                <a:solidFill>
                  <a:srgbClr val="800000"/>
                </a:solidFill>
                <a:latin typeface="Georgia" pitchFamily="18" charset="0"/>
              </a:rPr>
              <a:t>мл.гр</a:t>
            </a:r>
            <a:r>
              <a:rPr lang="ru-RU" sz="1600" b="1" i="1" dirty="0">
                <a:solidFill>
                  <a:srgbClr val="800000"/>
                </a:solidFill>
                <a:latin typeface="Georgia" pitchFamily="18" charset="0"/>
              </a:rPr>
              <a:t>.)</a:t>
            </a:r>
          </a:p>
          <a:p>
            <a:pPr algn="ctr">
              <a:defRPr/>
            </a:pPr>
            <a:endParaRPr lang="ru-RU" dirty="0">
              <a:solidFill>
                <a:srgbClr val="7F18F0"/>
              </a:solidFill>
            </a:endParaRPr>
          </a:p>
        </p:txBody>
      </p:sp>
      <p:sp>
        <p:nvSpPr>
          <p:cNvPr id="20" name="Облако 19"/>
          <p:cNvSpPr/>
          <p:nvPr/>
        </p:nvSpPr>
        <p:spPr>
          <a:xfrm>
            <a:off x="7032104" y="260648"/>
            <a:ext cx="3312368" cy="2016224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B0F0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 i="1" dirty="0">
              <a:solidFill>
                <a:srgbClr val="800000"/>
              </a:solidFill>
              <a:latin typeface="Georgia" pitchFamily="18" charset="0"/>
            </a:endParaRPr>
          </a:p>
          <a:p>
            <a:pPr algn="ctr">
              <a:defRPr/>
            </a:pPr>
            <a:r>
              <a:rPr lang="ru-RU" sz="1600" b="1" i="1" dirty="0">
                <a:solidFill>
                  <a:srgbClr val="800000"/>
                </a:solidFill>
                <a:latin typeface="Georgia" pitchFamily="18" charset="0"/>
              </a:rPr>
              <a:t>Игровые </a:t>
            </a:r>
          </a:p>
          <a:p>
            <a:pPr algn="ctr">
              <a:defRPr/>
            </a:pPr>
            <a:r>
              <a:rPr lang="ru-RU" sz="1600" b="1" i="1" dirty="0">
                <a:solidFill>
                  <a:srgbClr val="800000"/>
                </a:solidFill>
                <a:latin typeface="Georgia" pitchFamily="18" charset="0"/>
              </a:rPr>
              <a:t>(со 2-й </a:t>
            </a:r>
            <a:r>
              <a:rPr lang="ru-RU" sz="1600" b="1" i="1" dirty="0" err="1">
                <a:solidFill>
                  <a:srgbClr val="800000"/>
                </a:solidFill>
                <a:latin typeface="Georgia" pitchFamily="18" charset="0"/>
              </a:rPr>
              <a:t>мл.гр</a:t>
            </a:r>
            <a:r>
              <a:rPr lang="ru-RU" sz="1600" b="1" i="1" dirty="0">
                <a:solidFill>
                  <a:srgbClr val="800000"/>
                </a:solidFill>
                <a:latin typeface="Georgia" pitchFamily="18" charset="0"/>
              </a:rPr>
              <a:t>.)</a:t>
            </a:r>
          </a:p>
          <a:p>
            <a:pPr algn="ctr">
              <a:defRPr/>
            </a:pPr>
            <a:endParaRPr lang="ru-RU" dirty="0">
              <a:solidFill>
                <a:srgbClr val="7F18F0"/>
              </a:solidFill>
            </a:endParaRPr>
          </a:p>
        </p:txBody>
      </p:sp>
      <p:sp>
        <p:nvSpPr>
          <p:cNvPr id="21" name="Облако 20"/>
          <p:cNvSpPr/>
          <p:nvPr/>
        </p:nvSpPr>
        <p:spPr>
          <a:xfrm>
            <a:off x="1524000" y="4293096"/>
            <a:ext cx="3571900" cy="1728192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B0F0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b="1" i="1" dirty="0">
              <a:solidFill>
                <a:srgbClr val="800000"/>
              </a:solidFill>
              <a:latin typeface="Georgia" pitchFamily="18" charset="0"/>
            </a:endParaRPr>
          </a:p>
          <a:p>
            <a:pPr algn="ctr">
              <a:defRPr/>
            </a:pPr>
            <a:r>
              <a:rPr lang="ru-RU" sz="1600" b="1" i="1" dirty="0">
                <a:solidFill>
                  <a:srgbClr val="800000"/>
                </a:solidFill>
                <a:latin typeface="Georgia" pitchFamily="18" charset="0"/>
              </a:rPr>
              <a:t>Информационные</a:t>
            </a:r>
          </a:p>
          <a:p>
            <a:pPr algn="ctr">
              <a:defRPr/>
            </a:pPr>
            <a:r>
              <a:rPr lang="ru-RU" sz="1600" b="1" i="1" dirty="0">
                <a:solidFill>
                  <a:srgbClr val="800000"/>
                </a:solidFill>
                <a:latin typeface="Georgia" pitchFamily="18" charset="0"/>
              </a:rPr>
              <a:t>(со ср.гр.)</a:t>
            </a:r>
          </a:p>
          <a:p>
            <a:pPr algn="ctr">
              <a:defRPr/>
            </a:pPr>
            <a:endParaRPr lang="ru-RU" dirty="0">
              <a:solidFill>
                <a:srgbClr val="7F18F0"/>
              </a:solidFill>
            </a:endParaRPr>
          </a:p>
        </p:txBody>
      </p:sp>
      <p:sp>
        <p:nvSpPr>
          <p:cNvPr id="22" name="Облако 21"/>
          <p:cNvSpPr/>
          <p:nvPr/>
        </p:nvSpPr>
        <p:spPr>
          <a:xfrm>
            <a:off x="6528048" y="4293096"/>
            <a:ext cx="4139952" cy="1440160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B0F0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400" b="1" i="1" dirty="0">
              <a:solidFill>
                <a:srgbClr val="800000"/>
              </a:solidFill>
              <a:latin typeface="Georgia" pitchFamily="18" charset="0"/>
            </a:endParaRPr>
          </a:p>
          <a:p>
            <a:pPr algn="ctr">
              <a:defRPr/>
            </a:pPr>
            <a:endParaRPr lang="ru-RU" sz="1600" b="1" i="1" dirty="0">
              <a:solidFill>
                <a:srgbClr val="800000"/>
              </a:solidFill>
              <a:latin typeface="Georgia" pitchFamily="18" charset="0"/>
            </a:endParaRPr>
          </a:p>
          <a:p>
            <a:pPr algn="ctr">
              <a:defRPr/>
            </a:pPr>
            <a:r>
              <a:rPr lang="ru-RU" b="1" i="1" dirty="0">
                <a:solidFill>
                  <a:srgbClr val="800000"/>
                </a:solidFill>
                <a:latin typeface="Georgia" pitchFamily="18" charset="0"/>
              </a:rPr>
              <a:t>Исследовательские</a:t>
            </a:r>
          </a:p>
          <a:p>
            <a:pPr algn="ctr">
              <a:defRPr/>
            </a:pPr>
            <a:r>
              <a:rPr lang="ru-RU" b="1" i="1" dirty="0">
                <a:solidFill>
                  <a:srgbClr val="800000"/>
                </a:solidFill>
                <a:latin typeface="Georgia" pitchFamily="18" charset="0"/>
              </a:rPr>
              <a:t>(ст.возраст)</a:t>
            </a:r>
            <a:endParaRPr lang="ru-RU" dirty="0">
              <a:solidFill>
                <a:srgbClr val="7F18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238351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260648"/>
            <a:ext cx="8305800" cy="6408712"/>
          </a:xfrm>
        </p:spPr>
        <p:txBody>
          <a:bodyPr>
            <a:norm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Планирование проектной деятельности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начинается с вопросов: 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“Для чего нужен проект?”</a:t>
            </a:r>
            <a:b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“Ради чего он осуществляется?”</a:t>
            </a:r>
            <a:b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“Что станет продуктом проектной деятельности?” </a:t>
            </a:r>
            <a:b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“В какой форме будет презентован продукт?”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8914737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6860" y="1237129"/>
            <a:ext cx="11470340" cy="5072231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  <a:t>- </a:t>
            </a:r>
            <a:r>
              <a:rPr lang="ru-RU" sz="3200" b="1" i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постановка цели,  исходя  из  потребностей  и  интересов ребёнка; </a:t>
            </a:r>
          </a:p>
          <a:p>
            <a:pPr algn="just">
              <a:buNone/>
            </a:pPr>
            <a:r>
              <a:rPr lang="ru-RU" sz="3200" b="1" i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вовлечение дошкольников в решение проблемы; </a:t>
            </a:r>
          </a:p>
          <a:p>
            <a:pPr algn="just">
              <a:buNone/>
            </a:pPr>
            <a:r>
              <a:rPr lang="ru-RU" sz="3200" b="1" i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составление плана движения к цели (поддержание  интереса детей и родителей); </a:t>
            </a:r>
          </a:p>
          <a:p>
            <a:pPr algn="just">
              <a:buNone/>
            </a:pPr>
            <a:r>
              <a:rPr lang="ru-RU" sz="3200" b="1" i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обсуждение плана с семьями на родительском собрании; </a:t>
            </a:r>
          </a:p>
          <a:p>
            <a:pPr algn="just">
              <a:buFontTx/>
              <a:buChar char="-"/>
            </a:pPr>
            <a:r>
              <a:rPr lang="ru-RU" sz="3200" b="1" i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консультация со специалистами ДОУ; </a:t>
            </a:r>
          </a:p>
          <a:p>
            <a:pPr algn="just">
              <a:buFontTx/>
              <a:buChar char="-"/>
            </a:pPr>
            <a:r>
              <a:rPr lang="ru-RU" sz="3200" b="1" i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  плана- схемы проведения проекта (вместе с детьми и родителями); </a:t>
            </a:r>
          </a:p>
          <a:p>
            <a:pPr algn="just">
              <a:buNone/>
            </a:pPr>
            <a:r>
              <a:rPr lang="ru-RU" sz="3200" b="1" i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сбор  информации, материалов; 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65191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sz="36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этап– Выбор </a:t>
            </a:r>
            <a:r>
              <a:rPr lang="ru-RU" sz="3600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темы</a:t>
            </a:r>
            <a:r>
              <a:rPr lang="ru-RU" sz="36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2379246655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нтеграл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Интеграл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Интеграл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Метрополия</Template>
  <TotalTime>11129</TotalTime>
  <Words>441</Words>
  <Application>Microsoft Office PowerPoint</Application>
  <PresentationFormat>Широкоэкранный</PresentationFormat>
  <Paragraphs>71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2" baseType="lpstr">
      <vt:lpstr>AGReverance</vt:lpstr>
      <vt:lpstr>Arial</vt:lpstr>
      <vt:lpstr>Calibri</vt:lpstr>
      <vt:lpstr>Constantia</vt:lpstr>
      <vt:lpstr>Georgia</vt:lpstr>
      <vt:lpstr>Times New Roman</vt:lpstr>
      <vt:lpstr>Tw Cen MT</vt:lpstr>
      <vt:lpstr>Wingdings 3</vt:lpstr>
      <vt:lpstr>Интеграл</vt:lpstr>
      <vt:lpstr>Проектная деятельность в детском саду</vt:lpstr>
      <vt:lpstr>Закон об образовании в РФ.  Статья 20. Экспериментальная и инновационная деятельность в сфере образования </vt:lpstr>
      <vt:lpstr>ФГОС ДО</vt:lpstr>
      <vt:lpstr>Проект </vt:lpstr>
      <vt:lpstr>метод проектов </vt:lpstr>
      <vt:lpstr>Проектная деятельность</vt:lpstr>
      <vt:lpstr>Презентация PowerPoint</vt:lpstr>
      <vt:lpstr>Планирование проектной деятельности начинается с вопросов:    - “Для чего нужен проект?”   - “Ради чего он осуществляется?”   - “Что станет продуктом проектной деятельности?”    - “В какой форме будет презентован продукт?”  </vt:lpstr>
      <vt:lpstr> Первый этап– Выбор темы </vt:lpstr>
      <vt:lpstr> Второй этап–  Реализация проекта </vt:lpstr>
      <vt:lpstr>  Третий этап– презентация проекта.        </vt:lpstr>
      <vt:lpstr>Презентация PowerPoint</vt:lpstr>
      <vt:lpstr>Проектная деятельность в детском саду</vt:lpstr>
    </vt:vector>
  </TitlesOfParts>
  <Company>МАОУ ДО ЦРТДиЮ Каменского района Пензенской области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литература</dc:title>
  <dc:subject>литература, книги</dc:subject>
  <dc:creator>Viktoriya Polshkova</dc:creator>
  <cp:keywords>литература;книги</cp:keywords>
  <cp:lastModifiedBy>lenovo</cp:lastModifiedBy>
  <cp:revision>306</cp:revision>
  <dcterms:created xsi:type="dcterms:W3CDTF">2018-02-25T15:29:25Z</dcterms:created>
  <dcterms:modified xsi:type="dcterms:W3CDTF">2019-01-30T17:05:26Z</dcterms:modified>
  <cp:category>География;Страны</cp:category>
</cp:coreProperties>
</file>